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>
                <a:solidFill>
                  <a:srgbClr val="2C3E50"/>
                </a:solidFill>
              </a:defRPr>
            </a:pPr>
            <a:r>
              <a:t>Dholes-Inspired Optimization (DIO)</a:t>
            </a:r>
          </a:p>
          <a:p>
            <a:r>
              <a:t>for Feature Selection &amp; Hyperparameter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Cross-Domain Validation: From Medical Diagnostics to Computer Vision</a:t>
            </a:r>
          </a:p>
          <a:p/>
          <a:p>
            <a:r>
              <a:t>USTO-MB | Computer Science | Data Science | Nov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Dholes: Animal Inspiration &amp; Algorithm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Dhole (Cuon alpinus): Asiatic wild dog</a:t>
            </a:r>
          </a:p>
          <a:p>
            <a:pPr>
              <a:spcAft>
                <a:spcPts val="1200"/>
              </a:spcAft>
              <a:defRPr sz="1800"/>
            </a:pPr>
            <a:r>
              <a:t>- Habitat: Forests/grasslands of Central, East, SE Asia</a:t>
            </a:r>
          </a:p>
          <a:p>
            <a:pPr>
              <a:spcAft>
                <a:spcPts val="1200"/>
              </a:spcAft>
              <a:defRPr sz="1800"/>
            </a:pPr>
            <a:r>
              <a:t>- Packs: 5-40, complex social structure, vocal communication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hunting, hierarchical leadership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How DIO maps dhole behavior to algorithm:</a:t>
            </a:r>
          </a:p>
          <a:p>
            <a:pPr>
              <a:spcAft>
                <a:spcPts val="1200"/>
              </a:spcAft>
              <a:defRPr sz="1800"/>
            </a:pPr>
            <a:r>
              <a:t>- Lead vocalizer → Best solution guides search (leadership/exploitation)</a:t>
            </a:r>
          </a:p>
          <a:p>
            <a:pPr>
              <a:spcAft>
                <a:spcPts val="1200"/>
              </a:spcAft>
              <a:defRPr sz="1800"/>
            </a:pPr>
            <a:r>
              <a:t>- Vocal signals → Vocalization influence (V) decays (explore→exploit)</a:t>
            </a:r>
          </a:p>
          <a:p>
            <a:pPr>
              <a:spcAft>
                <a:spcPts val="1200"/>
              </a:spcAft>
              <a:defRPr sz="1800"/>
            </a:pPr>
            <a:r>
              <a:t>- Cooperative hunting → Pack adjusts together (avoid local optima)</a:t>
            </a:r>
          </a:p>
          <a:p>
            <a:pPr>
              <a:spcAft>
                <a:spcPts val="1200"/>
              </a:spcAft>
              <a:defRPr sz="1800"/>
            </a:pPr>
            <a:r>
              <a:t>- Territorial instincts → Boundary constraints (feasible space)</a:t>
            </a:r>
          </a:p>
          <a:p>
            <a:pPr>
              <a:spcAft>
                <a:spcPts val="1200"/>
              </a:spcAft>
              <a:defRPr sz="1800"/>
            </a:pPr>
            <a:r>
              <a:t>- Pack hierarchy → Multi-stage leadership transitions (adaptation)</a:t>
            </a:r>
          </a:p>
          <a:p>
            <a:pPr lvl="1">
              <a:defRPr sz="1600"/>
            </a:pPr>
            <a:r>
              <a:t>Strategy 1: Follow the Leader (exploitation)</a:t>
            </a:r>
          </a:p>
          <a:p>
            <a:pPr lvl="1">
              <a:defRPr sz="1600"/>
            </a:pPr>
            <a:r>
              <a:t>  → Learn from the best solution found so far</a:t>
            </a:r>
          </a:p>
          <a:p>
            <a:pPr lvl="1">
              <a:defRPr sz="1600"/>
            </a:pPr>
            <a:r>
              <a:t>Strategy 2: Try Something Different (exploration)</a:t>
            </a:r>
          </a:p>
          <a:p>
            <a:pPr lvl="1">
              <a:defRPr sz="1600"/>
            </a:pPr>
            <a:r>
              <a:t>  → Check what other pack members are discovering</a:t>
            </a:r>
          </a:p>
          <a:p>
            <a:pPr lvl="1">
              <a:defRPr sz="1600"/>
            </a:pPr>
            <a:r>
              <a:t>Strategy 3: Stick Together (cooperation)</a:t>
            </a:r>
          </a:p>
          <a:p>
            <a:pPr lvl="1">
              <a:defRPr sz="1600"/>
            </a:pPr>
            <a:r>
              <a:t>  → Move toward the group's center of mass</a:t>
            </a:r>
          </a:p>
          <a:p>
            <a:pPr>
              <a:defRPr sz="1800"/>
            </a:pPr>
            <a:r>
              <a:t>This biological inspiration translates into mathematical operations that explore solution spaces efficiently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Mathematical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Position update combines three strategies: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X_chase = X_alpha + r₁ × (X_alpha - X_i)</a:t>
            </a:r>
          </a:p>
          <a:p>
            <a:pPr>
              <a:spcAft>
                <a:spcPts val="1200"/>
              </a:spcAft>
              <a:defRPr sz="1800"/>
            </a:pPr>
            <a:r>
              <a:t>X_random = X_r + r₂ × (X_r - X_i)</a:t>
            </a:r>
          </a:p>
          <a:p>
            <a:pPr>
              <a:spcAft>
                <a:spcPts val="1200"/>
              </a:spcAft>
              <a:defRPr sz="1800"/>
            </a:pPr>
            <a:r>
              <a:t>X_scavenge = X_mean + r₃ × (X_mean - X_i)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X_new = (X_chase + X_random + X_scavenge) / 3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Where: r₁, r₂, r₃ ∈ [0,1] are random numbers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1.3 DIO Performance: Benchmark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How does DIO stack up against established algorithms?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Tested on CEC2017 benchmark suite (29 test functions):</a:t>
            </a:r>
          </a:p>
          <a:p>
            <a:pPr>
              <a:spcAft>
                <a:spcPts val="1200"/>
              </a:spcAft>
              <a:defRPr sz="1800"/>
            </a:pPr>
            <a:r>
              <a:t>  - Unimodal, multimodal, hybrid, composite functions</a:t>
            </a:r>
          </a:p>
          <a:p>
            <a:pPr>
              <a:spcAft>
                <a:spcPts val="1200"/>
              </a:spcAft>
              <a:defRPr sz="1800"/>
            </a:pPr>
            <a:r>
              <a:t>  - Industry-standard for metaheuristic evaluation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Competitors tested:</a:t>
            </a:r>
          </a:p>
          <a:p>
            <a:pPr>
              <a:spcAft>
                <a:spcPts val="1200"/>
              </a:spcAft>
              <a:defRPr sz="1800"/>
            </a:pPr>
            <a:r>
              <a:t>  - PSO (Particle Swarm Optimization)</a:t>
            </a:r>
          </a:p>
          <a:p>
            <a:pPr>
              <a:spcAft>
                <a:spcPts val="1200"/>
              </a:spcAft>
              <a:defRPr sz="1800"/>
            </a:pPr>
            <a:r>
              <a:t>  - GWO (Grey Wolf Optimizer)</a:t>
            </a:r>
          </a:p>
          <a:p>
            <a:pPr>
              <a:spcAft>
                <a:spcPts val="1200"/>
              </a:spcAft>
              <a:defRPr sz="1800"/>
            </a:pPr>
            <a:r>
              <a:t>  - WOA (Whale Optimization Algorithm)</a:t>
            </a:r>
          </a:p>
          <a:p>
            <a:pPr>
              <a:spcAft>
                <a:spcPts val="1200"/>
              </a:spcAft>
              <a:defRPr sz="1800"/>
            </a:pPr>
            <a:r>
              <a:t>  - MFO (Moth-Flame Optimization)</a:t>
            </a:r>
          </a:p>
          <a:p>
            <a:pPr>
              <a:spcAft>
                <a:spcPts val="1200"/>
              </a:spcAft>
              <a:defRPr sz="1800"/>
            </a:pPr>
            <a:r>
              <a:t>  - ALO (Ant Lion Optimizer)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Key findings:</a:t>
            </a:r>
          </a:p>
          <a:p>
            <a:pPr>
              <a:spcAft>
                <a:spcPts val="1200"/>
              </a:spcAft>
              <a:defRPr sz="1800"/>
            </a:pPr>
            <a:r>
              <a:t>  - DIO ranked 1st or 2nd on 22 out of 29 functions</a:t>
            </a:r>
          </a:p>
          <a:p>
            <a:pPr>
              <a:spcAft>
                <a:spcPts val="1200"/>
              </a:spcAft>
              <a:defRPr sz="1800"/>
            </a:pPr>
            <a:r>
              <a:t>  - Superior balance between exploration and exploitation</a:t>
            </a:r>
          </a:p>
          <a:p>
            <a:pPr>
              <a:spcAft>
                <a:spcPts val="1200"/>
              </a:spcAft>
              <a:defRPr sz="1800"/>
            </a:pPr>
            <a:r>
              <a:t>  - Particularly effective on complex multimodal landscapes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Source: El Romeh et al., Cluster Computing (2025)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1.4 DIO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DIO's versatility extends across domains: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Engineering &amp; Design:</a:t>
            </a:r>
          </a:p>
          <a:p>
            <a:pPr>
              <a:spcAft>
                <a:spcPts val="1200"/>
              </a:spcAft>
              <a:defRPr sz="1800"/>
            </a:pPr>
            <a:r>
              <a:t>  - Structural optimization (bridge design, aerospace)</a:t>
            </a:r>
          </a:p>
          <a:p>
            <a:pPr>
              <a:spcAft>
                <a:spcPts val="1200"/>
              </a:spcAft>
              <a:defRPr sz="1800"/>
            </a:pPr>
            <a:r>
              <a:t>  - Resource allocation in manufacturing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Machine Learning (our focus):</a:t>
            </a:r>
          </a:p>
          <a:p>
            <a:pPr>
              <a:spcAft>
                <a:spcPts val="1200"/>
              </a:spcAft>
              <a:defRPr sz="1800"/>
            </a:pPr>
            <a:r>
              <a:t>  - Feature selection from high-dimensional data</a:t>
            </a:r>
          </a:p>
          <a:p>
            <a:pPr>
              <a:spcAft>
                <a:spcPts val="1200"/>
              </a:spcAft>
              <a:defRPr sz="1800"/>
            </a:pPr>
            <a:r>
              <a:t>  - Hyperparameter tuning for classifiers</a:t>
            </a:r>
          </a:p>
          <a:p>
            <a:pPr>
              <a:spcAft>
                <a:spcPts val="1200"/>
              </a:spcAft>
              <a:defRPr sz="1800"/>
            </a:pPr>
            <a:r>
              <a:t>  - Neural architecture search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Other domains:</a:t>
            </a:r>
          </a:p>
          <a:p>
            <a:pPr>
              <a:spcAft>
                <a:spcPts val="1200"/>
              </a:spcAft>
              <a:defRPr sz="1800"/>
            </a:pPr>
            <a:r>
              <a:t>  - Financial portfolio optimization</a:t>
            </a:r>
          </a:p>
          <a:p>
            <a:pPr>
              <a:spcAft>
                <a:spcPts val="1200"/>
              </a:spcAft>
              <a:defRPr sz="1800"/>
            </a:pPr>
            <a:r>
              <a:t>  - Energy grid management</a:t>
            </a:r>
          </a:p>
          <a:p>
            <a:pPr>
              <a:spcAft>
                <a:spcPts val="1200"/>
              </a:spcAft>
              <a:defRPr sz="1800"/>
            </a:pPr>
            <a:r>
              <a:t>  - Logistics and routing problems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Why it works: Combines exploration breadth with exploitation depth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Framework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274320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/>
            </a:pPr>
            <a:r>
              <a:t>[Image: c:\Users\LENOVO\Desktop\Dio_expose\schemas and snippets\schema1_cross_domain_optimization_framework.png]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Mathematical Foundation (Optional Detail)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A. Vocalization Influence (Eq. 1): V(t) = 2 - (2*t / MaxIter)</a:t>
            </a:r>
          </a:p>
          <a:p>
            <a:pPr>
              <a:spcAft>
                <a:spcPts val="1200"/>
              </a:spcAft>
              <a:defRPr sz="1800"/>
            </a:pPr>
            <a:r>
              <a:t>- t = current iteration; MaxIter = maximum iterations</a:t>
            </a:r>
          </a:p>
          <a:p>
            <a:pPr>
              <a:spcAft>
                <a:spcPts val="1200"/>
              </a:spcAft>
              <a:defRPr sz="1800"/>
            </a:pPr>
            <a:r>
              <a:t>- Starts high (exploration), decreases (exploitation)</a:t>
            </a:r>
          </a:p>
          <a:p>
            <a:pPr>
              <a:spcAft>
                <a:spcPts val="1200"/>
              </a:spcAft>
              <a:defRPr sz="1800"/>
            </a:pPr>
            <a:r>
              <a:t>- Mimics dholes shifting from vocal to direct coordination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B. Movement Scaling Factor (Eq. 2): B = V × r² (r ∈ [0,1])</a:t>
            </a:r>
          </a:p>
          <a:p>
            <a:pPr>
              <a:spcAft>
                <a:spcPts val="1200"/>
              </a:spcAft>
              <a:defRPr sz="1800"/>
            </a:pPr>
            <a:r>
              <a:t>- Controls movement intensity: large B = exploration, small B = exploitation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C. Sinusoidal Oscillation (Eq. 3): C = r × sin(r)</a:t>
            </a:r>
          </a:p>
          <a:p>
            <a:pPr>
              <a:spcAft>
                <a:spcPts val="1200"/>
              </a:spcAft>
              <a:defRPr sz="1800"/>
            </a:pPr>
            <a:r>
              <a:t>- Adds controlled randomness, helps escape local optima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D. Distance to Lead Vocalizer (Eq. 4): D_lead = C × (LeadVocalizer_pos - Current_pos)² + Current_pos²</a:t>
            </a:r>
          </a:p>
          <a:p>
            <a:pPr>
              <a:spcAft>
                <a:spcPts val="1200"/>
              </a:spcAft>
              <a:defRPr sz="1800"/>
            </a:pPr>
            <a:r>
              <a:t>- Adaptive distance, C modulates attraction to leader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E. Position Update (Eq. 5): X_new = LeadVocalizer_pos - B × √(D_lead)</a:t>
            </a:r>
          </a:p>
          <a:p>
            <a:pPr>
              <a:spcAft>
                <a:spcPts val="1200"/>
              </a:spcAft>
              <a:defRPr sz="1800"/>
            </a:pPr>
            <a:r>
              <a:t>- Smooths movement, prevents erratic jumps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F. Boundary Constraints (Eq. 6): If D_i &lt; lower_bound OR D_i &gt; upper_bound: D_i = lower_bound + (upper_bound - lower_bound) × rand()</a:t>
            </a:r>
          </a:p>
          <a:p>
            <a:pPr>
              <a:spcAft>
                <a:spcPts val="1200"/>
              </a:spcAft>
              <a:defRPr sz="1800"/>
            </a:pPr>
            <a:r>
              <a:t>- Ensures solutions stay feasible, models territorial instincts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G. Lead Vocalizer Update (Eq. 7): If fitness(D_i) &gt; fitness(LeadVocalizer): LeadVocalizer = D_i</a:t>
            </a:r>
          </a:p>
          <a:p>
            <a:pPr>
              <a:spcAft>
                <a:spcPts val="1200"/>
              </a:spcAft>
              <a:defRPr sz="1800"/>
            </a:pPr>
            <a:r>
              <a:t>- Dynamic leadership: best solution becomes new leader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 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io_flow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6545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Complete algorithmic flow: initialization, fitness evaluation, three hunting strategies, convergence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✅ Superior convergence speed (esp. unimodal functions): 15-20% faster than PSO, GWO</a:t>
            </a:r>
          </a:p>
          <a:p>
            <a:pPr>
              <a:spcAft>
                <a:spcPts val="1200"/>
              </a:spcAft>
              <a:defRPr sz="1800"/>
            </a:pPr>
            <a:r>
              <a:t>✅ Excellent exploration-exploitation balance: avoids premature convergence</a:t>
            </a:r>
          </a:p>
          <a:p>
            <a:pPr>
              <a:spcAft>
                <a:spcPts val="1200"/>
              </a:spcAft>
              <a:defRPr sz="1800"/>
            </a:pPr>
            <a:r>
              <a:t>✅ Outstanding local minima avoidance (multimodal functions)</a:t>
            </a:r>
          </a:p>
          <a:p>
            <a:pPr>
              <a:spcAft>
                <a:spcPts val="1200"/>
              </a:spcAft>
              <a:defRPr sz="1800"/>
            </a:pPr>
            <a:r>
              <a:t>✅ Robust across problem types: unimodal, multimodal, composite, high-dimensional</a:t>
            </a:r>
          </a:p>
          <a:p>
            <a:pPr>
              <a:spcAft>
                <a:spcPts val="1200"/>
              </a:spcAft>
              <a:defRPr sz="1800"/>
            </a:pPr>
            <a:r>
              <a:t>✅ Low variance, high stability: consistent results across 30 runs</a:t>
            </a:r>
          </a:p>
          <a:p>
            <a:pPr>
              <a:spcAft>
                <a:spcPts val="1200"/>
              </a:spcAft>
              <a:defRPr sz="1800"/>
            </a:pPr>
            <a:r>
              <a:t>✅ Scalability: linear complexity, suitable for high-dimensional problems</a:t>
            </a:r>
          </a:p>
          <a:p>
            <a:pPr>
              <a:spcAft>
                <a:spcPts val="1200"/>
              </a:spcAft>
              <a:defRPr sz="1800"/>
            </a:pPr>
            <a:r>
              <a:t>✅ Real-world engineering success: best results on welded beam &amp; pressure vessel design</a:t>
            </a:r>
          </a:p>
          <a:p>
            <a:pPr>
              <a:spcAft>
                <a:spcPts val="1200"/>
              </a:spcAft>
              <a:defRPr sz="1800"/>
            </a:pPr>
            <a:r>
              <a:t>✅ Biologically meaningful: genuine dhole pack inspiration, not just parameter tweaks</a:t>
            </a:r>
          </a:p>
          <a:p>
            <a:pPr>
              <a:spcAft>
                <a:spcPts val="1200"/>
              </a:spcAft>
              <a:defRPr sz="1800"/>
            </a:pPr>
            <a:r>
              <a:t>✅ Easy implementation: straightforward, open-source code (GitHub, MATLAB)</a:t>
            </a:r>
          </a:p>
          <a:p>
            <a:pPr>
              <a:spcAft>
                <a:spcPts val="1200"/>
              </a:spcAft>
              <a:defRPr sz="1800"/>
            </a:pPr>
            <a:r>
              <a:t>✅ Multi-stage leadership: dynamic adaptation, better than static GWO/PSO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vs. PSO, GWO, DE: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vs. PSO: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pack vs. bird flock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(multi-stage) vs. static (global best)</a:t>
            </a:r>
          </a:p>
          <a:p>
            <a:pPr>
              <a:spcAft>
                <a:spcPts val="1200"/>
              </a:spcAft>
              <a:defRPr sz="1800"/>
            </a:pPr>
            <a:r>
              <a:t>- Parameter control: Vocalization (adaptive) vs. inertia (fixed)</a:t>
            </a:r>
          </a:p>
          <a:p>
            <a:pPr>
              <a:spcAft>
                <a:spcPts val="1200"/>
              </a:spcAft>
              <a:defRPr sz="1800"/>
            </a:pPr>
            <a:r>
              <a:t>- Convergence: DIO faster, better balance; PSO can stagnate</a:t>
            </a:r>
          </a:p>
          <a:p>
            <a:pPr>
              <a:spcAft>
                <a:spcPts val="1200"/>
              </a:spcAft>
              <a:defRPr sz="1800"/>
            </a:pPr>
            <a:r>
              <a:t>- Local minima: DIO excellent, PSO poor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DIO vs. GWO:</a:t>
            </a:r>
          </a:p>
          <a:p>
            <a:pPr>
              <a:spcAft>
                <a:spcPts val="1200"/>
              </a:spcAft>
              <a:defRPr sz="1800"/>
            </a:pPr>
            <a:r>
              <a:t>- Inspiration: Dhole vs. wolf pack</a:t>
            </a:r>
          </a:p>
          <a:p>
            <a:pPr>
              <a:spcAft>
                <a:spcPts val="1200"/>
              </a:spcAft>
              <a:defRPr sz="1800"/>
            </a:pPr>
            <a:r>
              <a:t>- Leadership: Dynamic vs. static hierarchy</a:t>
            </a:r>
          </a:p>
          <a:p>
            <a:pPr>
              <a:spcAft>
                <a:spcPts val="1200"/>
              </a:spcAft>
              <a:defRPr sz="1800"/>
            </a:pPr>
            <a:r>
              <a:t>- Movement: Sinusoidal+distance vs. linear encircling</a:t>
            </a:r>
          </a:p>
          <a:p>
            <a:pPr>
              <a:spcAft>
                <a:spcPts val="1200"/>
              </a:spcAft>
              <a:defRPr sz="1800"/>
            </a:pPr>
            <a:r>
              <a:t>- Exploration: Vocalization decay vs. linear alpha</a:t>
            </a:r>
          </a:p>
          <a:p>
            <a:pPr>
              <a:spcAft>
                <a:spcPts val="1200"/>
              </a:spcAft>
              <a:defRPr sz="1800"/>
            </a:pPr>
            <a:r>
              <a:t>- Boundary: Random reposition vs. clipping</a:t>
            </a:r>
          </a:p>
          <a:p>
            <a:pPr>
              <a:spcAft>
                <a:spcPts val="1200"/>
              </a:spcAft>
              <a:defRPr sz="1800"/>
            </a:pPr>
            <a:r>
              <a:t>- Results: DIO better on F9 (2.2e-11 vs 0.31)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DIO vs. DE:</a:t>
            </a:r>
          </a:p>
          <a:p>
            <a:pPr>
              <a:spcAft>
                <a:spcPts val="1200"/>
              </a:spcAft>
              <a:defRPr sz="1800"/>
            </a:pPr>
            <a:r>
              <a:t>- Inspiration: Biological vs. mathematical</a:t>
            </a:r>
          </a:p>
          <a:p>
            <a:pPr>
              <a:spcAft>
                <a:spcPts val="1200"/>
              </a:spcAft>
              <a:defRPr sz="1800"/>
            </a:pPr>
            <a:r>
              <a:t>- Mechanism: Cooperative vs. mutation/crossover</a:t>
            </a:r>
          </a:p>
          <a:p>
            <a:pPr>
              <a:spcAft>
                <a:spcPts val="1200"/>
              </a:spcAft>
              <a:defRPr sz="1800"/>
            </a:pPr>
            <a:r>
              <a:t>- Parameter tuning: Moderate vs. high</a:t>
            </a:r>
          </a:p>
          <a:p>
            <a:pPr>
              <a:spcAft>
                <a:spcPts val="1200"/>
              </a:spcAft>
              <a:defRPr sz="1800"/>
            </a:pPr>
            <a:r>
              <a:t>- Speed: DIO very fast, DE medium</a:t>
            </a:r>
          </a:p>
          <a:p>
            <a:pPr>
              <a:spcAft>
                <a:spcPts val="1200"/>
              </a:spcAft>
              <a:defRPr sz="1800"/>
            </a:pPr>
            <a:r>
              <a:t>- Stability: DIO good, DE sometimes better</a:t>
            </a:r>
          </a:p>
          <a:p>
            <a:pPr>
              <a:spcAft>
                <a:spcPts val="1200"/>
              </a:spcAft>
              <a:defRPr sz="1800"/>
            </a:pPr>
            <a:r>
              <a:t>- Head-to-head: DIO wins ~60% of tests, DE ~35%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Real-World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Engineering: Welded beam &amp; pressure vessel design (cost reduction, safety)</a:t>
            </a:r>
          </a:p>
          <a:p>
            <a:pPr>
              <a:spcAft>
                <a:spcPts val="1200"/>
              </a:spcAft>
              <a:defRPr sz="1800"/>
            </a:pPr>
            <a:r>
              <a:t>Machine learning: Hyperparameter tuning, feature selection (e.g., breast cancer diagnosis)</a:t>
            </a:r>
          </a:p>
          <a:p>
            <a:pPr>
              <a:spcAft>
                <a:spcPts val="1200"/>
              </a:spcAft>
              <a:defRPr sz="1800"/>
            </a:pPr>
            <a:r>
              <a:t>Neural network weight optimization</a:t>
            </a:r>
          </a:p>
          <a:p>
            <a:pPr>
              <a:spcAft>
                <a:spcPts val="1200"/>
              </a:spcAft>
              <a:defRPr sz="1800"/>
            </a:pPr>
            <a:r>
              <a:t>Resource allocation in networks</a:t>
            </a:r>
          </a:p>
          <a:p>
            <a:pPr>
              <a:spcAft>
                <a:spcPts val="1200"/>
              </a:spcAft>
              <a:defRPr sz="1800"/>
            </a:pPr>
            <a:r>
              <a:t>Facility location, portfolio optimization</a:t>
            </a:r>
          </a:p>
          <a:p>
            <a:pPr>
              <a:spcAft>
                <a:spcPts val="1200"/>
              </a:spcAft>
              <a:defRPr sz="1800"/>
            </a:pPr>
            <a:r>
              <a:t>Drug discovery, power systems, supply chain management</a:t>
            </a:r>
          </a:p>
          <a:p>
            <a:pPr>
              <a:spcAft>
                <a:spcPts val="1200"/>
              </a:spcAft>
              <a:defRPr sz="1800"/>
            </a:pPr>
            <a:r>
              <a:t>Potential for any high-dimensional, single-objective optimization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Who Created DIO? (Authorship &amp;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created by:</a:t>
            </a:r>
          </a:p>
          <a:p>
            <a:pPr>
              <a:spcAft>
                <a:spcPts val="1200"/>
              </a:spcAft>
              <a:defRPr sz="1800"/>
            </a:pPr>
            <a:r>
              <a:t>- Ali El Romeh (Centre for AI Research &amp; Optimization,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Seyedali Mirjalili (Lead researcher, Torrens University Australia)</a:t>
            </a:r>
          </a:p>
          <a:p>
            <a:pPr>
              <a:spcAft>
                <a:spcPts val="1200"/>
              </a:spcAft>
              <a:defRPr sz="1800"/>
            </a:pPr>
            <a:r>
              <a:t>- Václav Šnel (VSB-Technical University of Ostrava, Czech Republic)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Publication: Cluster Computing (Springer), 2025</a:t>
            </a:r>
          </a:p>
          <a:p>
            <a:pPr>
              <a:spcAft>
                <a:spcPts val="1200"/>
              </a:spcAft>
              <a:defRPr sz="1800"/>
            </a:pPr>
            <a:r>
              <a:t>- DOI: 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- Received: Jan 27, 2025 | Accepted: May 12, 2025</a:t>
            </a:r>
          </a:p>
          <a:p>
            <a:pPr>
              <a:spcAft>
                <a:spcPts val="1200"/>
              </a:spcAft>
              <a:defRPr sz="1800"/>
            </a:pPr>
            <a:r>
              <a:t>- High-tier peer-reviewed journal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Code availability:</a:t>
            </a:r>
          </a:p>
          <a:p>
            <a:pPr>
              <a:spcAft>
                <a:spcPts val="1200"/>
              </a:spcAft>
              <a:defRPr sz="1800"/>
            </a:pPr>
            <a:r>
              <a:t>- GitHub: github.com/AlyromehDholes-Inspired-Optimization-DIO</a:t>
            </a:r>
          </a:p>
          <a:p>
            <a:pPr>
              <a:spcAft>
                <a:spcPts val="1200"/>
              </a:spcAft>
              <a:defRPr sz="1800"/>
            </a:pPr>
            <a:r>
              <a:t>- MathWorks File Exchange (MATLAB version)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 Algorithm: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1. Initialize population D with random solutions</a:t>
            </a:r>
          </a:p>
          <a:p>
            <a:pPr>
              <a:spcAft>
                <a:spcPts val="1200"/>
              </a:spcAft>
              <a:defRPr sz="1800"/>
            </a:pPr>
            <a:r>
              <a:t>2. Evaluate fitness of all solutions</a:t>
            </a:r>
          </a:p>
          <a:p>
            <a:pPr>
              <a:spcAft>
                <a:spcPts val="1200"/>
              </a:spcAft>
              <a:defRPr sz="1800"/>
            </a:pPr>
            <a:r>
              <a:t>3. For each iteration:</a:t>
            </a:r>
          </a:p>
          <a:p>
            <a:pPr>
              <a:spcAft>
                <a:spcPts val="1200"/>
              </a:spcAft>
              <a:defRPr sz="1800"/>
            </a:pPr>
            <a:r>
              <a:t>   - Update vocalization influence: V = 2 - (2*iter/MaxIter)</a:t>
            </a:r>
          </a:p>
          <a:p>
            <a:pPr>
              <a:spcAft>
                <a:spcPts val="1200"/>
              </a:spcAft>
              <a:defRPr sz="1800"/>
            </a:pPr>
            <a:r>
              <a:t>   - Find lead vocalizer (best solution)</a:t>
            </a:r>
          </a:p>
          <a:p>
            <a:pPr>
              <a:spcAft>
                <a:spcPts val="1200"/>
              </a:spcAft>
              <a:defRPr sz="1800"/>
            </a:pPr>
            <a:r>
              <a:t>   - For each agent:</a:t>
            </a:r>
          </a:p>
          <a:p>
            <a:pPr>
              <a:spcAft>
                <a:spcPts val="1200"/>
              </a:spcAft>
              <a:defRPr sz="1800"/>
            </a:pPr>
            <a:r>
              <a:t>       * r = random(0,1); B = V*r^2; C = r*sin(r)</a:t>
            </a:r>
          </a:p>
          <a:p>
            <a:pPr>
              <a:spcAft>
                <a:spcPts val="1200"/>
              </a:spcAft>
              <a:defRPr sz="1800"/>
            </a:pPr>
            <a:r>
              <a:t>       * D_lead = C*(lead-X)^2 + X^2</a:t>
            </a:r>
          </a:p>
          <a:p>
            <a:pPr>
              <a:spcAft>
                <a:spcPts val="1200"/>
              </a:spcAft>
              <a:defRPr sz="1800"/>
            </a:pPr>
            <a:r>
              <a:t>       * X_new = lead - B*sqrt(D_lead)</a:t>
            </a:r>
          </a:p>
          <a:p>
            <a:pPr>
              <a:spcAft>
                <a:spcPts val="1200"/>
              </a:spcAft>
              <a:defRPr sz="1800"/>
            </a:pPr>
            <a:r>
              <a:t>       * If out of bounds: random reposition</a:t>
            </a:r>
          </a:p>
          <a:p>
            <a:pPr>
              <a:spcAft>
                <a:spcPts val="1200"/>
              </a:spcAft>
              <a:defRPr sz="1800"/>
            </a:pPr>
            <a:r>
              <a:t>       * If fitness(X_new) &gt; fitness(X): X = X_new</a:t>
            </a:r>
          </a:p>
          <a:p>
            <a:pPr>
              <a:spcAft>
                <a:spcPts val="1200"/>
              </a:spcAft>
              <a:defRPr sz="1800"/>
            </a:pPr>
            <a:r>
              <a:t>   - If no improvement in N iters: break</a:t>
            </a:r>
          </a:p>
          <a:p>
            <a:pPr>
              <a:spcAft>
                <a:spcPts val="1200"/>
              </a:spcAft>
              <a:defRPr sz="1800"/>
            </a:pPr>
            <a:r>
              <a:t>4. Return best solution found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DIO: Key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⚠️ No formal theoretical convergence proof (empirical only)</a:t>
            </a:r>
          </a:p>
          <a:p>
            <a:pPr>
              <a:spcAft>
                <a:spcPts val="1200"/>
              </a:spcAft>
              <a:defRPr sz="1800"/>
            </a:pPr>
            <a:r>
              <a:t>⚠️ Parameter sensitivity: requires tuning for V, C; not self-adaptive</a:t>
            </a:r>
          </a:p>
          <a:p>
            <a:pPr>
              <a:spcAft>
                <a:spcPts val="1200"/>
              </a:spcAft>
              <a:defRPr sz="1800"/>
            </a:pPr>
            <a:r>
              <a:t>⚠️ Sometimes outperformed by Differential Evolution (DE) on some functions</a:t>
            </a:r>
          </a:p>
          <a:p>
            <a:pPr>
              <a:spcAft>
                <a:spcPts val="1200"/>
              </a:spcAft>
              <a:defRPr sz="1800"/>
            </a:pPr>
            <a:r>
              <a:t>⚠️ Higher computational overhead per iteration (distance, sinusoidal calculations)</a:t>
            </a:r>
          </a:p>
          <a:p>
            <a:pPr>
              <a:spcAft>
                <a:spcPts val="1200"/>
              </a:spcAft>
              <a:defRPr sz="1800"/>
            </a:pPr>
            <a:r>
              <a:t>⚠️ Population-based: not for single-solution or memory-constrained problems</a:t>
            </a:r>
          </a:p>
          <a:p>
            <a:pPr>
              <a:spcAft>
                <a:spcPts val="1200"/>
              </a:spcAft>
              <a:defRPr sz="1800"/>
            </a:pPr>
            <a:r>
              <a:t>⚠️ Limited to single-objective optimization (no multi-objective support yet)</a:t>
            </a:r>
          </a:p>
          <a:p>
            <a:pPr>
              <a:spcAft>
                <a:spcPts val="1200"/>
              </a:spcAft>
              <a:defRPr sz="1800"/>
            </a:pPr>
            <a:r>
              <a:t>⚠️ Tested mainly on benchmarks + 2 engineering problems; needs more real-world validation</a:t>
            </a:r>
          </a:p>
          <a:p>
            <a:pPr>
              <a:spcAft>
                <a:spcPts val="1200"/>
              </a:spcAft>
              <a:defRPr sz="1800"/>
            </a:pPr>
            <a:r>
              <a:t>⚠️ Variable convergence on some fixed-dimension multimodal functions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Novel Nested Optimization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Two-level hierarchical optimization:</a:t>
            </a:r>
          </a:p>
          <a:p>
            <a:pPr lvl="1">
              <a:defRPr sz="1800" b="1"/>
            </a:pPr>
            <a:r>
              <a:t>Outer Loop: Hyperparameter Tuning</a:t>
            </a:r>
          </a:p>
          <a:p>
            <a:pPr lvl="2">
              <a:defRPr sz="1600"/>
            </a:pPr>
            <a:r>
              <a:t>Population: 3 dholes, 5 iterations</a:t>
            </a:r>
          </a:p>
          <a:p>
            <a:pPr lvl="2">
              <a:defRPr sz="1600"/>
            </a:pPr>
            <a:r>
              <a:t>Parameters: n_estimators, max_depth, min_samples_split, min_samples_leaf</a:t>
            </a:r>
          </a:p>
          <a:p>
            <a:pPr lvl="1">
              <a:defRPr sz="1800" b="1"/>
            </a:pPr>
            <a:r>
              <a:t>Inner Loop: Feature Selection</a:t>
            </a:r>
          </a:p>
          <a:p>
            <a:pPr lvl="2">
              <a:defRPr sz="1600"/>
            </a:pPr>
            <a:r>
              <a:t>Population: 5 dholes, 10 iterations</a:t>
            </a:r>
          </a:p>
          <a:p>
            <a:pPr lvl="2">
              <a:defRPr sz="1600"/>
            </a:pPr>
            <a:r>
              <a:t>Selects optimal feature subset for each hyperparameter set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Nested Optimization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4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90634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Two-level hierarchical structure: Outer loop (hyperparameters) + Inner loop (feature selection)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Multi-Objective Fitness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371600" y="2286000"/>
            <a:ext cx="6400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 b="1"/>
            </a:pPr>
            <a:r>
              <a:t>F = 0.99 × (1 - Accuracy) + 0.01 × (Features/Total)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840480"/>
            <a:ext cx="73152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  <a:defRPr sz="1800"/>
            </a:pPr>
            <a:r>
              <a:t>Goal: Minimize F (balance accuracy and complexity)</a:t>
            </a:r>
          </a:p>
          <a:p>
            <a:pPr>
              <a:spcAft>
                <a:spcPts val="1200"/>
              </a:spcAft>
              <a:defRPr sz="1800"/>
            </a:pPr>
            <a:r>
              <a:t>99% weight on accuracy, 1% on feature reduction</a:t>
            </a:r>
          </a:p>
          <a:p>
            <a:pPr>
              <a:spcAft>
                <a:spcPts val="1200"/>
              </a:spcAft>
              <a:defRPr sz="1800"/>
            </a:pPr>
            <a:r>
              <a:t>Encourages Pareto-optimal solutions</a:t>
            </a:r>
          </a:p>
          <a:p>
            <a:pPr>
              <a:spcAft>
                <a:spcPts val="1200"/>
              </a:spcAft>
              <a:defRPr sz="1800"/>
            </a:pPr>
            <a:r>
              <a:t>Favors fewer features when accuracy is comparable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Fitness Function: Balancing Accuracy and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5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70618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Multi-objective optimization: 99% accuracy weight + 1% feature reduction penalty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Dataset &amp; 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Dataset: Breast Cancer Wisconsin (Diagnostic)</a:t>
            </a:r>
          </a:p>
          <a:p>
            <a:pPr lvl="1">
              <a:defRPr sz="1600"/>
            </a:pPr>
            <a:r>
              <a:t>569 samples (357 benign, 212 malignant)</a:t>
            </a:r>
          </a:p>
          <a:p>
            <a:pPr lvl="1">
              <a:defRPr sz="1600"/>
            </a:pPr>
            <a:r>
              <a:t>30 features from digitized cell nuclei images</a:t>
            </a:r>
          </a:p>
          <a:p>
            <a:pPr lvl="1">
              <a:defRPr sz="1600"/>
            </a:pPr>
            <a:r>
              <a:t>Standard benchmark in medical ML</a:t>
            </a:r>
          </a:p>
          <a:p>
            <a:pPr>
              <a:defRPr sz="1800" b="1"/>
            </a:pPr>
            <a:r>
              <a:t>Validation Strategy:</a:t>
            </a:r>
          </a:p>
          <a:p>
            <a:pPr lvl="1">
              <a:defRPr sz="1600"/>
            </a:pPr>
            <a:r>
              <a:t>30 independent runs with different train/test splits</a:t>
            </a:r>
          </a:p>
          <a:p>
            <a:pPr lvl="1">
              <a:defRPr sz="1600"/>
            </a:pPr>
            <a:r>
              <a:t>70/30 stratified split (random states: 42-71)</a:t>
            </a:r>
          </a:p>
          <a:p>
            <a:pPr lvl="1">
              <a:defRPr sz="1600"/>
            </a:pPr>
            <a:r>
              <a:t>Ensures statistical robustness and reproducibility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DIO-Optimized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371600" y="1828800"/>
            <a:ext cx="64008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/>
            </a:pPr>
            <a:r>
              <a:t>Optimized Hyperparameters:</a:t>
            </a:r>
          </a:p>
          <a:p>
            <a:pPr>
              <a:spcAft>
                <a:spcPts val="800"/>
              </a:spcAft>
              <a:defRPr sz="2000"/>
            </a:pPr>
            <a:r>
              <a:t>• n_estimators: 200</a:t>
            </a:r>
          </a:p>
          <a:p>
            <a:pPr>
              <a:spcAft>
                <a:spcPts val="800"/>
              </a:spcAft>
              <a:defRPr sz="2000"/>
            </a:pPr>
            <a:r>
              <a:t>• max_depth: 20</a:t>
            </a:r>
          </a:p>
          <a:p>
            <a:pPr>
              <a:spcAft>
                <a:spcPts val="800"/>
              </a:spcAft>
              <a:defRPr sz="2000"/>
            </a:pPr>
            <a:r>
              <a:t>• min_samples_split: 9</a:t>
            </a:r>
          </a:p>
          <a:p>
            <a:pPr>
              <a:spcAft>
                <a:spcPts val="800"/>
              </a:spcAft>
              <a:defRPr sz="2000"/>
            </a:pPr>
            <a:r>
              <a:t>• min_samples_leaf: 10</a:t>
            </a:r>
          </a:p>
          <a:p>
            <a:br/>
            <a:pPr>
              <a:defRPr sz="2200" b="1">
                <a:solidFill>
                  <a:srgbClr val="2ECC71"/>
                </a:solidFill>
              </a:defRPr>
            </a:pPr>
            <a:r>
              <a:t>Selected Features: 4 out of 30 (73% reduction!)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Implementation: DIO Optimize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io_optimise_snipp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1422979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Core optimization loop with fitness evaluation and position updates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Feature Selection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eature_selection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Inner loop: Evaluates each feature subset with cross-validation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Introduction &amp;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Names: Bellatreche Mohamed Amine, Iman Cherif Ghizlane</a:t>
            </a:r>
          </a:p>
          <a:p>
            <a:pPr>
              <a:spcAft>
                <a:spcPts val="1200"/>
              </a:spcAft>
              <a:defRPr sz="1800"/>
            </a:pPr>
            <a:r>
              <a:t>University: USTO-MB (Université des Sciences et de la Technologie d'Oran Mohamed-Boudiaf)</a:t>
            </a:r>
          </a:p>
          <a:p>
            <a:pPr>
              <a:spcAft>
                <a:spcPts val="1200"/>
              </a:spcAft>
              <a:defRPr sz="1800"/>
            </a:pPr>
            <a:r>
              <a:t>Department: Computer Science</a:t>
            </a:r>
          </a:p>
          <a:p>
            <a:pPr>
              <a:spcAft>
                <a:spcPts val="1200"/>
              </a:spcAft>
              <a:defRPr sz="1800"/>
            </a:pPr>
            <a:r>
              <a:t>Specialty: Data Science</a:t>
            </a:r>
          </a:p>
          <a:p>
            <a:pPr>
              <a:spcAft>
                <a:spcPts val="1200"/>
              </a:spcAft>
              <a:defRPr sz="1800"/>
            </a:pPr>
            <a:r>
              <a:t>Course: Statistics in Data Science</a:t>
            </a:r>
          </a:p>
          <a:p>
            <a:pPr>
              <a:spcAft>
                <a:spcPts val="1200"/>
              </a:spcAft>
              <a:defRPr sz="1800"/>
            </a:pPr>
            <a:r>
              <a:t>Professor: Dr. Neggaz Nabil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Hyperparameter Objective Function (RF)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hyperparameter_objective_func_r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34029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Outer loop: Optimizes hyperparameters while calling feature selection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Outer Optimization Loop &amp; Results Retrieval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uter_optimization_and_retreiving_resul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46578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Main execution: Runs nested optimization and extracts best configuration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8 Selected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mean smoothness</a:t>
            </a:r>
          </a:p>
          <a:p>
            <a:pPr>
              <a:spcAft>
                <a:spcPts val="1200"/>
              </a:spcAft>
              <a:defRPr sz="1800"/>
            </a:pPr>
            <a:r>
              <a:t>area error</a:t>
            </a:r>
          </a:p>
          <a:p>
            <a:pPr>
              <a:spcAft>
                <a:spcPts val="1200"/>
              </a:spcAft>
              <a:defRPr sz="1800"/>
            </a:pPr>
            <a:r>
              <a:t>worst area</a:t>
            </a:r>
          </a:p>
          <a:p>
            <a:pPr>
              <a:spcAft>
                <a:spcPts val="1200"/>
              </a:spcAft>
              <a:defRPr sz="1800"/>
            </a:pPr>
            <a:r>
              <a:t>worst smoothness</a:t>
            </a:r>
          </a:p>
          <a:p>
            <a:br/>
            <a:pPr>
              <a:defRPr sz="1800" i="1">
                <a:solidFill>
                  <a:srgbClr val="3498DB"/>
                </a:solidFill>
              </a:defRPr>
            </a:pPr>
            <a:r>
              <a:t>Balanced selection: Mean, Error, and Worst statistics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Major Discovery: Optimization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2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05293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Single-split optimization achieves 100% on one partition but generalizes poorly (94.72%). CV-based fixes this (96.26%).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Model Performance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3957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30 independent runs across 10 machine learning models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Three Optimization Approaches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>
              <a:defRPr sz="1600">
                <a:latin typeface="Courier New"/>
              </a:defRPr>
            </a:pPr>
            <a:r>
              <a:t>Approach              Accuracy        Features  Opt.Time  Rank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r>
              <a:t>DIO-XGBoost          96.34% ±1.23%   17/30     54 sec    #1 🏆</a:t>
            </a:r>
            <a:br/>
            <a:r>
              <a:t>(Single-Split)       (43% reduction)</a:t>
            </a:r>
            <a:br/>
            <a:br/>
            <a:r>
              <a:t>DIO-RF-CV            96.26% ±1.33%   6/30      7.9 hrs   #3</a:t>
            </a:r>
            <a:br/>
            <a:r>
              <a:t>(CV-Based)           (80% reduction)</a:t>
            </a:r>
            <a:br/>
            <a:br/>
            <a:r>
              <a:t>DIO-RF-Single        94.72% ±1.41%   8/30      1 min     #7</a:t>
            </a:r>
            <a:br/>
            <a:r>
              <a:t>(Initial)            (73% reduction)</a:t>
            </a:r>
            <a:br/>
            <a:r>
              <a:t>───────────────────────────────────────────────────────────────</a:t>
            </a:r>
            <a:br/>
            <a:br/>
            <a:r>
              <a:t>Key Insight: XGBoost achieves BEST OVERALL performance!</a:t>
            </a:r>
            <a:b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Discovered: Algorithm-Dependent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🏆 DIO-XGBoost: BEST OVERALL (96.34%, 17 features, Rank #1)</a:t>
            </a:r>
          </a:p>
          <a:p>
            <a:pPr>
              <a:spcAft>
                <a:spcPts val="1200"/>
              </a:spcAft>
              <a:defRPr sz="1800"/>
            </a:pPr>
            <a:r>
              <a:t>✓ Lowest standard deviation (1.23%) = Most stable across data partitions</a:t>
            </a:r>
          </a:p>
          <a:p>
            <a:pPr>
              <a:spcAft>
                <a:spcPts val="1200"/>
              </a:spcAft>
              <a:defRPr sz="1800"/>
            </a:pPr>
            <a:r>
              <a:t>✓ Remarkably fast: 54-second optimization (526× faster than CV-RF!)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(p=0.0426)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🥉 DIO-RF-CV: Maximum Interpretability (96.26%, 6 features, Rank #3)</a:t>
            </a:r>
          </a:p>
          <a:p>
            <a:pPr>
              <a:spcAft>
                <a:spcPts val="1200"/>
              </a:spcAft>
              <a:defRPr sz="1800"/>
            </a:pPr>
            <a:r>
              <a:t>✓ 80% feature reduction—highest among all configurations</a:t>
            </a:r>
          </a:p>
          <a:p>
            <a:pPr>
              <a:spcAft>
                <a:spcPts val="1200"/>
              </a:spcAft>
              <a:defRPr sz="1800"/>
            </a:pPr>
            <a:r>
              <a:t>✓ Significantly better than defaults (p=0.0084)</a:t>
            </a:r>
          </a:p>
          <a:p>
            <a:pPr>
              <a:spcAft>
                <a:spcPts val="1200"/>
              </a:spcAft>
              <a:defRPr sz="1800"/>
            </a:pPr>
            <a:r>
              <a:t>✓ Successfully addresses optimization overfitting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💡 Unexpected Finding: Optimization Overfitting is Algorithm-Specific</a:t>
            </a:r>
          </a:p>
          <a:p>
            <a:pPr>
              <a:spcAft>
                <a:spcPts val="1200"/>
              </a:spcAft>
              <a:defRPr sz="1800"/>
            </a:pPr>
            <a:r>
              <a:t>• RF single-split suffered overfitting (100% train → 94.72% generalization)</a:t>
            </a:r>
          </a:p>
          <a:p>
            <a:pPr>
              <a:spcAft>
                <a:spcPts val="1200"/>
              </a:spcAft>
              <a:defRPr sz="1800"/>
            </a:pPr>
            <a:r>
              <a:t>• XGBoost single-split achieved top performance (98.83% → 96.34%)</a:t>
            </a:r>
          </a:p>
          <a:p>
            <a:pPr>
              <a:spcAft>
                <a:spcPts val="1200"/>
              </a:spcAft>
              <a:defRPr sz="1800"/>
            </a:pPr>
            <a:r>
              <a:t>• Gradient boosting's built-in regularization eliminates need for expensive CV!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CV-Based Optimization: Fixing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tatistical_comparison_visualization_c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2446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96.26% ± 1.33% with 6 features (80% reduction) - Rank #3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Optimization: Best Overall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xgboost_statistical_comparison_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6832056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96.34% ± 1.23% with 17 features (43% reduction) - Rank #1 🏆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XGBoost Hyperparameter Search Space (Medical)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xgboost_hyperparameters_search_space_can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48248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5-dimensional search space: n_estimators, max_depth, learning_rate, subsample, colsample_bytree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Introduction &amp; Motivation</a:t>
            </a:r>
          </a:p>
          <a:p>
            <a:pPr>
              <a:spcAft>
                <a:spcPts val="1200"/>
              </a:spcAft>
              <a:defRPr sz="1800"/>
            </a:pPr>
            <a:r>
              <a:t>DIO Algorithm Overview</a:t>
            </a:r>
          </a:p>
          <a:p>
            <a:pPr>
              <a:spcAft>
                <a:spcPts val="1200"/>
              </a:spcAft>
              <a:defRPr sz="1800"/>
            </a:pPr>
            <a:r>
              <a:t>Methodology: Nested Optimization</a:t>
            </a:r>
          </a:p>
          <a:p>
            <a:pPr>
              <a:spcAft>
                <a:spcPts val="1200"/>
              </a:spcAft>
              <a:defRPr sz="1800"/>
            </a:pPr>
            <a:r>
              <a:t>Medical Classification Results (Breast Cancer)</a:t>
            </a:r>
          </a:p>
          <a:p>
            <a:pPr>
              <a:spcAft>
                <a:spcPts val="1200"/>
              </a:spcAft>
              <a:defRPr sz="1800"/>
            </a:pPr>
            <a:r>
              <a:t>Extension to Computer Vision (CIFAR-10)</a:t>
            </a:r>
          </a:p>
          <a:p>
            <a:pPr>
              <a:spcAft>
                <a:spcPts val="1200"/>
              </a:spcAft>
              <a:defRPr sz="1800"/>
            </a:pPr>
            <a:r>
              <a:t>Cross-Domain Analysis</a:t>
            </a:r>
          </a:p>
          <a:p>
            <a:pPr>
              <a:spcAft>
                <a:spcPts val="1200"/>
              </a:spcAft>
              <a:defRPr sz="1800"/>
            </a:pPr>
            <a:r>
              <a:t>Statistical Validation</a:t>
            </a:r>
          </a:p>
          <a:p>
            <a:pPr>
              <a:spcAft>
                <a:spcPts val="1200"/>
              </a:spcAft>
              <a:defRPr sz="1800"/>
            </a:pPr>
            <a:r>
              <a:t>Practical Implications</a:t>
            </a:r>
          </a:p>
          <a:p>
            <a:pPr>
              <a:spcAft>
                <a:spcPts val="1200"/>
              </a:spcAft>
              <a:defRPr sz="1800"/>
            </a:pPr>
            <a:r>
              <a:t>Limitations &amp; Future Work</a:t>
            </a:r>
          </a:p>
          <a:p>
            <a:pPr>
              <a:spcAft>
                <a:spcPts val="1200"/>
              </a:spcAft>
              <a:defRPr sz="1800"/>
            </a:pPr>
            <a:r>
              <a:t>Conclusions</a:t>
            </a:r>
          </a:p>
          <a:p>
            <a:pPr>
              <a:spcAft>
                <a:spcPts val="1200"/>
              </a:spcAft>
              <a:defRPr sz="1800"/>
            </a:pPr>
            <a:r>
              <a:t>References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Statistical Validation: All Three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/>
            </a:pPr>
            <a:r>
              <a:t>Wilcoxon Signed-Rank Test Results: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DIO-XGBoost-Optimized (BEST - Rank #1):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defaults: p=0.0426 (*) ✓</a:t>
            </a:r>
          </a:p>
          <a:p>
            <a:pPr>
              <a:spcAft>
                <a:spcPts val="400"/>
              </a:spcAft>
              <a:defRPr sz="1500"/>
            </a:pPr>
            <a:r>
              <a:t>  • vs. XGBoost (All): p=0.5067 (ns) - equivalent with 43%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SVM/KNN/NB: p&lt;0.001 (***) ✓✓✓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DIO-RF-CV-Optimized (Rank #3):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(6 feat): p=0.0084 (**) ✓✓</a:t>
            </a:r>
          </a:p>
          <a:p>
            <a:pPr>
              <a:spcAft>
                <a:spcPts val="400"/>
              </a:spcAft>
              <a:defRPr sz="1500"/>
            </a:pPr>
            <a:r>
              <a:t>  • vs. RF (All): p=0.0553 (ns) - comparable with 80% fewer features!</a:t>
            </a:r>
          </a:p>
          <a:p>
            <a:pPr>
              <a:spcAft>
                <a:spcPts val="400"/>
              </a:spcAft>
              <a:defRPr sz="1500"/>
            </a:pPr>
            <a:r>
              <a:t>  • vs. SVM: p&lt;0.001 (***) ✓✓✓</a:t>
            </a:r>
          </a:p>
          <a:p>
            <a:pPr>
              <a:spcAft>
                <a:spcPts val="400"/>
              </a:spcAft>
              <a:defRPr sz="1500"/>
            </a:pPr>
          </a:p>
          <a:p>
            <a:pPr>
              <a:spcAft>
                <a:spcPts val="400"/>
              </a:spcAft>
              <a:defRPr sz="1500"/>
            </a:pPr>
            <a:r>
              <a:t>DIO-RF-Single (Rank #7 - optimization overfitting issue):</a:t>
            </a:r>
          </a:p>
          <a:p>
            <a:pPr>
              <a:spcAft>
                <a:spcPts val="400"/>
              </a:spcAft>
              <a:defRPr sz="1500"/>
            </a:pPr>
            <a:r>
              <a:t>  • vs. RF defaults (8 feat): p=0.165 (ns) - generalization problem</a:t>
            </a:r>
          </a:p>
          <a:p>
            <a:pPr>
              <a:spcAft>
                <a:spcPts val="400"/>
              </a:spcAft>
              <a:defRPr sz="1500"/>
            </a:pPr>
            <a:r>
              <a:t>  • vs. SVM/KNN: p&lt;0.001 (***) ✓✓✓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Pareto Frontier: Three Validated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ECC71"/>
                </a:solidFill>
              </a:defRPr>
            </a:pPr>
            <a:r>
              <a:t>Three Pareto-Optimal Solutions for Different Priorities: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🏆 Maximum Accuracy: DIO-XGBoost (96.34%, 17 features)</a:t>
            </a:r>
          </a:p>
          <a:p>
            <a:pPr>
              <a:spcAft>
                <a:spcPts val="400"/>
              </a:spcAft>
              <a:defRPr sz="1600"/>
            </a:pPr>
            <a:r>
              <a:t>  • Best overall performance across ALL experiments</a:t>
            </a:r>
          </a:p>
          <a:p>
            <a:pPr>
              <a:spcAft>
                <a:spcPts val="400"/>
              </a:spcAft>
              <a:defRPr sz="1600"/>
            </a:pPr>
            <a:r>
              <a:t>  • Lowest variance (1.23%) = Most stable predictions</a:t>
            </a:r>
          </a:p>
          <a:p>
            <a:pPr>
              <a:spcAft>
                <a:spcPts val="400"/>
              </a:spcAft>
              <a:defRPr sz="1600"/>
            </a:pPr>
            <a:r>
              <a:t>  • Fast optimization (54 seconds)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Accuracy is paramount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🎯 Maximum Interpretability: DIO-RF-CV (96.26%, 6 features)</a:t>
            </a:r>
          </a:p>
          <a:p>
            <a:pPr>
              <a:spcAft>
                <a:spcPts val="400"/>
              </a:spcAft>
              <a:defRPr sz="1600"/>
            </a:pPr>
            <a:r>
              <a:t>  • Highest feature reduction (80%)</a:t>
            </a:r>
          </a:p>
          <a:p>
            <a:pPr>
              <a:spcAft>
                <a:spcPts val="400"/>
              </a:spcAft>
              <a:defRPr sz="1600"/>
            </a:pPr>
            <a:r>
              <a:t>  • Near-maximum accuracy with minimal complexity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Clinical transparency critical</a:t>
            </a:r>
          </a:p>
          <a:p>
            <a:pPr>
              <a:spcAft>
                <a:spcPts val="400"/>
              </a:spcAft>
              <a:defRPr sz="1600"/>
            </a:pPr>
          </a:p>
          <a:p>
            <a:pPr>
              <a:spcAft>
                <a:spcPts val="400"/>
              </a:spcAft>
              <a:defRPr sz="1600"/>
            </a:pPr>
            <a:r>
              <a:t>⚡ Rapid Prototyping: DIO-RF-Single (94.72%, 8 features)</a:t>
            </a:r>
          </a:p>
          <a:p>
            <a:pPr>
              <a:spcAft>
                <a:spcPts val="400"/>
              </a:spcAft>
              <a:defRPr sz="1600"/>
            </a:pPr>
            <a:r>
              <a:t>  • 1-minute optimization time</a:t>
            </a:r>
          </a:p>
          <a:p>
            <a:pPr>
              <a:spcAft>
                <a:spcPts val="400"/>
              </a:spcAft>
              <a:defRPr sz="1600"/>
            </a:pPr>
            <a:r>
              <a:t>  • Demonstrates optimization overfitting issue</a:t>
            </a:r>
          </a:p>
          <a:p>
            <a:pPr>
              <a:spcAft>
                <a:spcPts val="400"/>
              </a:spcAft>
              <a:defRPr sz="1600"/>
            </a:pPr>
            <a:r>
              <a:t>  • Choose when: Quick baseline needed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Clinical Deployment: Choose Your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🏆 Choose DIO-XGBoost (96.34%, 17 features) if:</a:t>
            </a:r>
          </a:p>
          <a:p>
            <a:pPr lvl="1">
              <a:defRPr sz="1600"/>
            </a:pPr>
            <a:r>
              <a:t>Maximum accuracy is critical (e.g., high-stakes screening)</a:t>
            </a:r>
          </a:p>
          <a:p>
            <a:pPr lvl="1">
              <a:defRPr sz="1600"/>
            </a:pPr>
            <a:r>
              <a:t>Computational resources available</a:t>
            </a:r>
          </a:p>
          <a:p>
            <a:pPr lvl="1">
              <a:defRPr sz="1600"/>
            </a:pPr>
            <a:r>
              <a:t>43% feature reduction still provides efficiency gains</a:t>
            </a:r>
          </a:p>
          <a:p>
            <a:pPr>
              <a:defRPr sz="1800" b="1"/>
            </a:pPr>
            <a:r>
              <a:t>🎯 Choose DIO-RF-CV (96.26%, 6 features) if:</a:t>
            </a:r>
          </a:p>
          <a:p>
            <a:pPr lvl="1">
              <a:defRPr sz="1600"/>
            </a:pPr>
            <a:r>
              <a:t>Clinical interpretability paramount (only 6 measurements)</a:t>
            </a:r>
          </a:p>
          <a:p>
            <a:pPr lvl="1">
              <a:defRPr sz="1600"/>
            </a:pPr>
            <a:r>
              <a:t>Resource-constrained environments (80% cost reduction)</a:t>
            </a:r>
          </a:p>
          <a:p>
            <a:pPr lvl="1">
              <a:defRPr sz="1600"/>
            </a:pPr>
            <a:r>
              <a:t>Near-maximum accuracy (only 0.08% less than XGBoost)</a:t>
            </a:r>
          </a:p>
          <a:p>
            <a:pPr>
              <a:defRPr sz="1800" b="1"/>
            </a:pPr>
            <a:r>
              <a:t>⚡ Choose DIO-RF-Single (94.72%, 8 features) if:</a:t>
            </a:r>
          </a:p>
          <a:p>
            <a:pPr lvl="1">
              <a:defRPr sz="1600"/>
            </a:pPr>
            <a:r>
              <a:t>Rapid prototyping needed (1-minute optimization)</a:t>
            </a:r>
          </a:p>
          <a:p>
            <a:pPr lvl="1">
              <a:defRPr sz="1600"/>
            </a:pPr>
            <a:r>
              <a:t>Lower accuracy acceptable for initial screening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Pushing the Limits: Can DIO Scale to Computer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🎯 Question: Does DIO work beyond medical tabular data?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Dataset: CIFAR-10 (60K images, 10 classes)</a:t>
            </a:r>
          </a:p>
          <a:p>
            <a:pPr>
              <a:spcAft>
                <a:spcPts val="1200"/>
              </a:spcAft>
              <a:defRPr sz="1800"/>
            </a:pPr>
            <a:r>
              <a:t>  • Full dataset: 50K train, 10K test</a:t>
            </a:r>
          </a:p>
          <a:p>
            <a:pPr>
              <a:spcAft>
                <a:spcPts val="1200"/>
              </a:spcAft>
              <a:defRPr sz="1800"/>
            </a:pPr>
            <a:r>
              <a:t>  • Optimization subset: 2K train, 500 test (stratified)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Feature Extraction: ResNet50 (pre-trained ImageNet)</a:t>
            </a:r>
          </a:p>
          <a:p>
            <a:pPr>
              <a:spcAft>
                <a:spcPts val="1200"/>
              </a:spcAft>
              <a:defRPr sz="1800"/>
            </a:pPr>
            <a:r>
              <a:t>  • 2048-D deep learning features (68× larger than medical data!)</a:t>
            </a:r>
          </a:p>
          <a:p>
            <a:pPr>
              <a:spcAft>
                <a:spcPts val="1200"/>
              </a:spcAft>
              <a:defRPr sz="1800"/>
            </a:pPr>
            <a:r>
              <a:t>  • Google Colab GPU extraction (~15 min)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The challenge: High-dimensional optimization (30-D → 2048-D)</a:t>
            </a:r>
          </a:p>
          <a:p>
            <a:pPr>
              <a:spcAft>
                <a:spcPts val="1200"/>
              </a:spcAft>
              <a:defRPr sz="1800"/>
            </a:pPr>
            <a:r>
              <a:t>  • Tests DIO scalability limits</a:t>
            </a:r>
          </a:p>
          <a:p>
            <a:pPr>
              <a:spcAft>
                <a:spcPts val="1200"/>
              </a:spcAft>
              <a:defRPr sz="1800"/>
            </a:pPr>
            <a:r>
              <a:t>  • Validates algorithm selection methodology across domains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Model Selection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28800" y="2011680"/>
            <a:ext cx="5486400" cy="3657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br/>
            <a:pPr>
              <a:defRPr sz="1600">
                <a:latin typeface="Courier New"/>
              </a:defRPr>
            </a:pPr>
            <a:r>
              <a:t>Full Dataset Comparison (50K train, 10K test):</a:t>
            </a:r>
            <a:br/>
            <a:r>
              <a:t>═══════════════════════════════════════════════</a:t>
            </a:r>
            <a:br/>
            <a:br/>
            <a:r>
              <a:t>Algorithm          Accuracy    Features</a:t>
            </a:r>
            <a:br/>
            <a:r>
              <a:t>────────────────────────────────────────────</a:t>
            </a:r>
            <a:br/>
            <a:r>
              <a:t>XGBoost            85.0%       2048    ✅</a:t>
            </a:r>
            <a:br/>
            <a:r>
              <a:t>Random Forest      ~72%        2048</a:t>
            </a:r>
            <a:br/>
            <a:r>
              <a:t>Logistic Reg.      ~60%        2048</a:t>
            </a:r>
            <a:br/>
            <a:r>
              <a:t>KNN                ~57%        2048</a:t>
            </a:r>
            <a:br/>
            <a:r>
              <a:t>────────────────────────────────────────────</a:t>
            </a:r>
            <a:br/>
            <a:br/>
            <a:r>
              <a:t>Selection: XGBoost (best baseline performance)</a:t>
            </a:r>
            <a:br/>
            <a:br/>
            <a:r>
              <a:t>Next: DIO optimization on 2K subset for feasibility</a:t>
            </a:r>
            <a:b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CIFAR-10: DIO Optimization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914400" y="1828800"/>
            <a:ext cx="73152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2C3E50"/>
                </a:solidFill>
              </a:defRPr>
            </a:pPr>
            <a:r>
              <a:t>Optimization Subset (2K train, 500 test):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📊 Performance:</a:t>
            </a:r>
          </a:p>
          <a:p>
            <a:pPr>
              <a:spcAft>
                <a:spcPts val="400"/>
              </a:spcAft>
              <a:defRPr sz="1700"/>
            </a:pPr>
            <a:r>
              <a:t>  • Baseline XGBoost: 80.8% accuracy</a:t>
            </a:r>
          </a:p>
          <a:p>
            <a:pPr>
              <a:spcAft>
                <a:spcPts val="400"/>
              </a:spcAft>
              <a:defRPr sz="1700"/>
            </a:pPr>
            <a:r>
              <a:t>  • DIO Optimized: 83.6% accuracy</a:t>
            </a:r>
          </a:p>
          <a:p>
            <a:pPr>
              <a:spcAft>
                <a:spcPts val="400"/>
              </a:spcAft>
              <a:defRPr sz="1700"/>
            </a:pPr>
            <a:r>
              <a:t>  • Improvement: +2.8% absolute (+3.47% relative)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🎯 Feature Reduction:</a:t>
            </a:r>
          </a:p>
          <a:p>
            <a:pPr>
              <a:spcAft>
                <a:spcPts val="400"/>
              </a:spcAft>
              <a:defRPr sz="1700"/>
            </a:pPr>
            <a:r>
              <a:t>  • Original: 2,048 features</a:t>
            </a:r>
          </a:p>
          <a:p>
            <a:pPr>
              <a:spcAft>
                <a:spcPts val="400"/>
              </a:spcAft>
              <a:defRPr sz="1700"/>
            </a:pPr>
            <a:r>
              <a:t>  • Selected: 853 features</a:t>
            </a:r>
          </a:p>
          <a:p>
            <a:pPr>
              <a:spcAft>
                <a:spcPts val="400"/>
              </a:spcAft>
              <a:defRPr sz="1700"/>
            </a:pPr>
            <a:r>
              <a:t>  • Reduction: 58.35% (1,195 features eliminated!)</a:t>
            </a:r>
          </a:p>
          <a:p>
            <a:pPr>
              <a:spcAft>
                <a:spcPts val="400"/>
              </a:spcAft>
              <a:defRPr sz="1700"/>
            </a:pPr>
            <a:r>
              <a:t>  • Inference speedup: ~2.4×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⚙️ Optimized Hyperparameters:</a:t>
            </a:r>
          </a:p>
          <a:p>
            <a:pPr>
              <a:spcAft>
                <a:spcPts val="400"/>
              </a:spcAft>
              <a:defRPr sz="1700"/>
            </a:pPr>
            <a:r>
              <a:t>  • n_estimators: 76 (was 100)</a:t>
            </a:r>
          </a:p>
          <a:p>
            <a:pPr>
              <a:spcAft>
                <a:spcPts val="400"/>
              </a:spcAft>
              <a:defRPr sz="1700"/>
            </a:pPr>
            <a:r>
              <a:t>  • max_depth: 5 (was 6)</a:t>
            </a:r>
          </a:p>
          <a:p>
            <a:pPr>
              <a:spcAft>
                <a:spcPts val="400"/>
              </a:spcAft>
              <a:defRPr sz="1700"/>
            </a:pPr>
            <a:r>
              <a:t>  • learning_rate: 0.217 (was 0.3)</a:t>
            </a:r>
          </a:p>
          <a:p>
            <a:pPr>
              <a:spcAft>
                <a:spcPts val="400"/>
              </a:spcAft>
              <a:defRPr sz="1700"/>
            </a:pPr>
          </a:p>
          <a:p>
            <a:pPr>
              <a:spcAft>
                <a:spcPts val="400"/>
              </a:spcAft>
              <a:defRPr sz="1700"/>
            </a:pPr>
            <a:r>
              <a:t>⏱️ Optimization Time: 5.4 hours (325 min)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Validation: Medical vs.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3891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br/>
            <a:pPr>
              <a:defRPr sz="1400">
                <a:latin typeface="Courier New"/>
              </a:defRPr>
            </a:pPr>
            <a:r>
              <a:t>Characteristic      Breast Cancer    CIFAR-10        Insight</a:t>
            </a:r>
            <a:br/>
            <a:r>
              <a:t>═══════════════════════════════════════════════════════════════════</a:t>
            </a:r>
            <a:br/>
            <a:r>
              <a:t>Domain              Medical          Computer Vision Multi-domain</a:t>
            </a:r>
            <a:br/>
            <a:r>
              <a:t>Data Type           Tabular          Deep Features   Versatile</a:t>
            </a:r>
            <a:br/>
            <a:r>
              <a:t>Features            30               2,048           68× larger</a:t>
            </a:r>
            <a:br/>
            <a:r>
              <a:t>Classes             2 (binary)       10 (multi)      More complex</a:t>
            </a:r>
            <a:br/>
            <a:r>
              <a:t>Training Samples    455              2,000           4.4× larger</a:t>
            </a:r>
            <a:br/>
            <a:br/>
            <a:r>
              <a:t>Feature Reduction   80% (6 feat)     58.35% (853)    Both substantial</a:t>
            </a:r>
            <a:br/>
            <a:r>
              <a:t>Accuracy Gain       +1.54% (CV)      +2.8%           Consistent</a:t>
            </a:r>
            <a:br/>
            <a:r>
              <a:t>Optimization Time   7.9 hours        5.4 hours       Scalable</a:t>
            </a:r>
            <a:br/>
            <a:r>
              <a:t>Algorithm           RF-CV            XGBoost         Task-specific</a:t>
            </a:r>
            <a:br/>
            <a:br/>
            <a:r>
              <a:t>✅ Key Insight: DIO achieves substantial improvements in BOTH domains</a:t>
            </a:r>
            <a:br/>
            <a:r>
              <a:t>   despite 68× dimensionality increase!</a:t>
            </a:r>
            <a:b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Validation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1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032744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DIO framework validated across medical (30-D) and vision (2048-D) domains—68× dimensionality increase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Cross-Domain Performance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3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27054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Consistent improvement patterns: 58-80% feature reduction while maintaining/improving accuracy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Real-World Impact: Why This Matters for Vision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🚀 Transfer Learning Made Better:</a:t>
            </a:r>
          </a:p>
          <a:p>
            <a:pPr>
              <a:spcAft>
                <a:spcPts val="1200"/>
              </a:spcAft>
              <a:defRPr sz="1800"/>
            </a:pPr>
            <a:r>
              <a:t>  • Optimize frozen deep features without expensive CNN retraining</a:t>
            </a:r>
          </a:p>
          <a:p>
            <a:pPr>
              <a:spcAft>
                <a:spcPts val="1200"/>
              </a:spcAft>
              <a:defRPr sz="1800"/>
            </a:pPr>
            <a:r>
              <a:t>  • 58.35% feature reduction while gaining +2.8% accuracy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⚡ Edge Deployment Enabled:</a:t>
            </a:r>
          </a:p>
          <a:p>
            <a:pPr>
              <a:spcAft>
                <a:spcPts val="1200"/>
              </a:spcAft>
              <a:defRPr sz="1800"/>
            </a:pPr>
            <a:r>
              <a:t>  • 2.4× faster inference (2048 → 853 features)</a:t>
            </a:r>
          </a:p>
          <a:p>
            <a:pPr>
              <a:spcAft>
                <a:spcPts val="1200"/>
              </a:spcAft>
              <a:defRPr sz="1800"/>
            </a:pPr>
            <a:r>
              <a:t>  • Makes AI practical for smartphones, IoT devices, embedded systems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💰 Cost-Effective for Startups:</a:t>
            </a:r>
          </a:p>
          <a:p>
            <a:pPr>
              <a:spcAft>
                <a:spcPts val="1200"/>
              </a:spcAft>
              <a:defRPr sz="1800"/>
            </a:pPr>
            <a:r>
              <a:t>  • Only 4% of data needed (2K/50K samples)</a:t>
            </a:r>
          </a:p>
          <a:p>
            <a:pPr>
              <a:spcAft>
                <a:spcPts val="1200"/>
              </a:spcAft>
              <a:defRPr sz="1800"/>
            </a:pPr>
            <a:r>
              <a:t>  • Valuable when annotation budgets are limited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🔍 Surprising Discovery:</a:t>
            </a:r>
          </a:p>
          <a:p>
            <a:pPr>
              <a:spcAft>
                <a:spcPts val="1200"/>
              </a:spcAft>
              <a:defRPr sz="1800"/>
            </a:pPr>
            <a:r>
              <a:t>  • 58% of ResNet50 features are redundant!</a:t>
            </a:r>
          </a:p>
          <a:p>
            <a:pPr>
              <a:spcAft>
                <a:spcPts val="1200"/>
              </a:spcAft>
              <a:defRPr sz="1800"/>
            </a:pPr>
            <a:r>
              <a:t>  • Suggests efficient architecture design opportunities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✅ Framework Transferability Proven:</a:t>
            </a:r>
          </a:p>
          <a:p>
            <a:pPr>
              <a:spcAft>
                <a:spcPts val="1200"/>
              </a:spcAft>
              <a:defRPr sz="1800"/>
            </a:pPr>
            <a:r>
              <a:t>  • Medical (30-D) → Vision (2048-D) seamlessly</a:t>
            </a:r>
          </a:p>
          <a:p>
            <a:pPr>
              <a:spcAft>
                <a:spcPts val="1200"/>
              </a:spcAft>
              <a:defRPr sz="1800"/>
            </a:pPr>
            <a:r>
              <a:t>  • Binary → Multi-class classification works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Introduction</a:t>
            </a:r>
          </a:p>
          <a:p>
            <a:pPr>
              <a:spcAft>
                <a:spcPts val="1200"/>
              </a:spcAft>
              <a:defRPr sz="1800"/>
            </a:pPr>
            <a:r>
              <a:t>Part 1: Dholes-Inspired Optimization (DIO)</a:t>
            </a:r>
          </a:p>
          <a:p>
            <a:pPr>
              <a:spcAft>
                <a:spcPts val="1200"/>
              </a:spcAft>
              <a:defRPr sz="1800"/>
            </a:pPr>
            <a:r>
              <a:t>  - History &amp; Inspiration</a:t>
            </a:r>
          </a:p>
          <a:p>
            <a:pPr>
              <a:spcAft>
                <a:spcPts val="1200"/>
              </a:spcAft>
              <a:defRPr sz="1800"/>
            </a:pPr>
            <a:r>
              <a:t>  - How DIO Works</a:t>
            </a:r>
          </a:p>
          <a:p>
            <a:pPr>
              <a:spcAft>
                <a:spcPts val="1200"/>
              </a:spcAft>
              <a:defRPr sz="1800"/>
            </a:pPr>
            <a:r>
              <a:t>  - Benchmark Comparisons</a:t>
            </a:r>
          </a:p>
          <a:p>
            <a:pPr>
              <a:spcAft>
                <a:spcPts val="1200"/>
              </a:spcAft>
              <a:defRPr sz="1800"/>
            </a:pPr>
            <a:r>
              <a:t>  - Applications</a:t>
            </a:r>
          </a:p>
          <a:p>
            <a:pPr>
              <a:spcAft>
                <a:spcPts val="1200"/>
              </a:spcAft>
              <a:defRPr sz="1800"/>
            </a:pPr>
            <a:r>
              <a:t>Part 2: Optimization Across Domains</a:t>
            </a:r>
          </a:p>
          <a:p>
            <a:pPr>
              <a:spcAft>
                <a:spcPts val="1200"/>
              </a:spcAft>
              <a:defRPr sz="1800"/>
            </a:pPr>
            <a:r>
              <a:t>  - Medical: Breast Cancer Classification</a:t>
            </a:r>
          </a:p>
          <a:p>
            <a:pPr>
              <a:spcAft>
                <a:spcPts val="1200"/>
              </a:spcAft>
              <a:defRPr sz="1800"/>
            </a:pPr>
            <a:r>
              <a:t>  - Computer Vision: CIFAR-10</a:t>
            </a:r>
          </a:p>
          <a:p>
            <a:pPr>
              <a:spcAft>
                <a:spcPts val="1200"/>
              </a:spcAft>
              <a:defRPr sz="1800"/>
            </a:pPr>
            <a:r>
              <a:t>Part 3: Future Research &amp; Conclusions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Framework Generalizability Validated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Framework Successfully Applied to Multiple Algorithms: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✓ Random Forest (Bagging ensemble)</a:t>
            </a:r>
          </a:p>
          <a:p>
            <a:pPr lvl="1">
              <a:defRPr sz="1600"/>
            </a:pPr>
            <a:r>
              <a:t>Single-split: 94.72% (suffered optimization overfitting)</a:t>
            </a:r>
          </a:p>
          <a:p>
            <a:pPr lvl="1">
              <a:defRPr sz="1600"/>
            </a:pPr>
            <a:r>
              <a:t>CV-based: 96.26% (fixed overfitting, rank #3)</a:t>
            </a:r>
          </a:p>
          <a:p>
            <a:pPr>
              <a:defRPr sz="1800" b="1"/>
            </a:pPr>
            <a:r>
              <a:t>✓ XGBoost (Gradient boosting)</a:t>
            </a:r>
          </a:p>
          <a:p>
            <a:pPr lvl="1">
              <a:defRPr sz="1600"/>
            </a:pPr>
            <a:r>
              <a:t>Single-split: 96.34% (best overall, rank #1)</a:t>
            </a:r>
          </a:p>
          <a:p>
            <a:pPr lvl="1">
              <a:defRPr sz="1600"/>
            </a:pPr>
            <a:r>
              <a:t>Inherent regularization prevents optimization overfitting!</a:t>
            </a:r>
          </a:p>
          <a:p>
            <a:pPr/>
          </a:p>
          <a:p>
            <a:pPr>
              <a:defRPr sz="1800" b="1">
                <a:solidFill>
                  <a:srgbClr val="E74C3C"/>
                </a:solidFill>
              </a:defRPr>
            </a:pPr>
            <a:r>
              <a:t>Key Discovery: Algorithm-dependent optimization behavior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Evolution of Optimization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hema6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3100053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943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/>
            </a:pPr>
            <a:r>
              <a:t>Three approaches tested: Single-split RF → CV-based RF → Single-split XGBoost (best overall)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Limitations &amp;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✓ RESOLVED: Optimization overfitting in Random Forest</a:t>
            </a:r>
          </a:p>
          <a:p>
            <a:pPr>
              <a:spcAft>
                <a:spcPts val="1200"/>
              </a:spcAft>
              <a:defRPr sz="1800"/>
            </a:pPr>
            <a:r>
              <a:t>  → CV-based approach increased accuracy from 94.72% to 96.26%</a:t>
            </a:r>
          </a:p>
          <a:p>
            <a:pPr>
              <a:spcAft>
                <a:spcPts val="1200"/>
              </a:spcAft>
              <a:defRPr sz="1800"/>
            </a:pPr>
            <a:r>
              <a:t>  → Feature reduction improved from 73% to 80%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✓ DISCOVERY: Algorithm-dependent optimization behavior</a:t>
            </a:r>
          </a:p>
          <a:p>
            <a:pPr>
              <a:spcAft>
                <a:spcPts val="1200"/>
              </a:spcAft>
              <a:defRPr sz="1800"/>
            </a:pPr>
            <a:r>
              <a:t>  → XGBoost's regularization enables successful single-split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Different algorithms require different validation strategies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Remaining Limitations:</a:t>
            </a:r>
          </a:p>
          <a:p>
            <a:pPr>
              <a:spcAft>
                <a:spcPts val="1200"/>
              </a:spcAft>
              <a:defRPr sz="1800"/>
            </a:pPr>
            <a:r>
              <a:t>• Single dataset evaluation (Breast Cancer Wisconsin only)</a:t>
            </a:r>
          </a:p>
          <a:p>
            <a:pPr>
              <a:spcAft>
                <a:spcPts val="1200"/>
              </a:spcAft>
              <a:defRPr sz="1800"/>
            </a:pPr>
            <a:r>
              <a:t>• Limited hyperparameter spaces (4 RF, 5 XGBoost parameters)</a:t>
            </a:r>
          </a:p>
          <a:p>
            <a:pPr>
              <a:spcAft>
                <a:spcPts val="1200"/>
              </a:spcAft>
              <a:defRPr sz="1800"/>
            </a:pPr>
            <a:r>
              <a:t>• No comparison with other metaheuristics (PSO, GA, ACO)</a:t>
            </a:r>
          </a:p>
          <a:p>
            <a:pPr>
              <a:spcAft>
                <a:spcPts val="1200"/>
              </a:spcAft>
              <a:defRPr sz="1800"/>
            </a:pPr>
            <a:r>
              <a:t>• Feature selection stability not assessed across multiple runs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Future Research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1. Multi-dataset validation</a:t>
            </a:r>
          </a:p>
          <a:p>
            <a:pPr>
              <a:spcAft>
                <a:spcPts val="1200"/>
              </a:spcAft>
              <a:defRPr sz="1800"/>
            </a:pPr>
            <a:r>
              <a:t>  → Lung cancer, diabetes, heart disease datasets</a:t>
            </a:r>
          </a:p>
          <a:p>
            <a:pPr>
              <a:spcAft>
                <a:spcPts val="1200"/>
              </a:spcAft>
              <a:defRPr sz="1800"/>
            </a:pPr>
            <a:r>
              <a:t>  → Verify algorithm-dependent optimization findings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2. CV-based XGBoost optimization</a:t>
            </a:r>
          </a:p>
          <a:p>
            <a:pPr>
              <a:spcAft>
                <a:spcPts val="1200"/>
              </a:spcAft>
              <a:defRPr sz="1800"/>
            </a:pPr>
            <a:r>
              <a:t>  → Can 96.34% accuracy be improved further with CV?</a:t>
            </a:r>
          </a:p>
          <a:p>
            <a:pPr>
              <a:spcAft>
                <a:spcPts val="1200"/>
              </a:spcAft>
              <a:defRPr sz="1800"/>
            </a:pPr>
            <a:r>
              <a:t>  → Compare single-split vs CV for gradient boosting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3. Benchmark against other metaheuristics (PSO, GA, ACO, GWO)</a:t>
            </a:r>
          </a:p>
          <a:p>
            <a:pPr>
              <a:spcAft>
                <a:spcPts val="1200"/>
              </a:spcAft>
              <a:defRPr sz="1800"/>
            </a:pPr>
            <a:r>
              <a:t>4. Extend to deep learning (neural architecture search)</a:t>
            </a:r>
          </a:p>
          <a:p>
            <a:pPr>
              <a:spcAft>
                <a:spcPts val="1200"/>
              </a:spcAft>
              <a:defRPr sz="1800"/>
            </a:pPr>
            <a:r>
              <a:t>5. Feature selection stability analysis across multiple DIO runs</a:t>
            </a:r>
          </a:p>
          <a:p>
            <a:pPr>
              <a:spcAft>
                <a:spcPts val="1200"/>
              </a:spcAft>
              <a:defRPr sz="1800"/>
            </a:pPr>
            <a:r>
              <a:t>6. Real-world clinical deployment and prospective validation</a:t>
            </a:r>
          </a:p>
          <a:p>
            <a:pPr>
              <a:spcAft>
                <a:spcPts val="1200"/>
              </a:spcAft>
              <a:defRPr sz="1800"/>
            </a:pPr>
            <a:r>
              <a:t>7. Computational efficiency analysis and parallelization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✓ First Python implementation of DIO algorithm</a:t>
            </a:r>
          </a:p>
          <a:p>
            <a:pPr>
              <a:spcAft>
                <a:spcPts val="1200"/>
              </a:spcAft>
              <a:defRPr sz="1800"/>
            </a:pPr>
            <a:r>
              <a:t>✓ Novel nested optimization framework for simultaneous tuning</a:t>
            </a:r>
          </a:p>
          <a:p>
            <a:pPr>
              <a:spcAft>
                <a:spcPts val="1200"/>
              </a:spcAft>
              <a:defRPr sz="1800"/>
            </a:pPr>
            <a:r>
              <a:t>✓ Three validated optimization approaches with trade-off analysis</a:t>
            </a:r>
          </a:p>
          <a:p>
            <a:pPr>
              <a:spcAft>
                <a:spcPts val="1200"/>
              </a:spcAft>
              <a:defRPr sz="1800"/>
            </a:pPr>
            <a:r>
              <a:t>✓ Discovery of algorithm-dependent optimization overfitting</a:t>
            </a:r>
          </a:p>
          <a:p>
            <a:pPr>
              <a:spcAft>
                <a:spcPts val="1200"/>
              </a:spcAft>
              <a:defRPr sz="1800"/>
            </a:pPr>
            <a:r>
              <a:t>✓ Multi-algorithm validation (Random Forest + XGBoost)</a:t>
            </a:r>
          </a:p>
          <a:p>
            <a:pPr>
              <a:spcAft>
                <a:spcPts val="1200"/>
              </a:spcAft>
              <a:defRPr sz="1800"/>
            </a:pPr>
            <a:r>
              <a:t>✓ Rigorous statistical validation (30 independent runs per approach)</a:t>
            </a:r>
          </a:p>
          <a:p>
            <a:pPr>
              <a:spcAft>
                <a:spcPts val="1200"/>
              </a:spcAft>
              <a:defRPr sz="1800"/>
            </a:pPr>
            <a:r>
              <a:t>✓ Comprehensive Pareto analysis with deployment recommendations</a:t>
            </a:r>
          </a:p>
          <a:p>
            <a:pPr>
              <a:spcAft>
                <a:spcPts val="1200"/>
              </a:spcAft>
              <a:defRPr sz="1800"/>
            </a:pPr>
            <a:r>
              <a:t>✓ Open-source implementation for reproducible research</a:t>
            </a:r>
          </a:p>
          <a:p>
            <a:pPr>
              <a:spcAft>
                <a:spcPts val="1200"/>
              </a:spcAft>
              <a:defRPr sz="1800"/>
            </a:pPr>
            <a:r>
              <a:t>✓ Best-in-class performance: 96.34% accuracy (Rank #1)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What We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768096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 sz="1800"/>
            </a:pPr>
            <a:r>
              <a:t>DIO framework successfully validated across TWO distinct domains: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🏥 Medical Classification (Breast Cancer):</a:t>
            </a:r>
          </a:p>
          <a:p>
            <a:pPr>
              <a:spcAft>
                <a:spcPts val="600"/>
              </a:spcAft>
              <a:defRPr sz="1800"/>
            </a:pPr>
            <a:r>
              <a:t>  🏆 DIO-XGBoost: 96.34% accuracy, 17 features (Rank #1 BEST OVERALL)</a:t>
            </a:r>
          </a:p>
          <a:p>
            <a:pPr>
              <a:spcAft>
                <a:spcPts val="600"/>
              </a:spcAft>
              <a:defRPr sz="1800"/>
            </a:pPr>
            <a:r>
              <a:t>  🥉 DIO-RF-CV: 96.26% accuracy, 6 features (80% reduction)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🖼️ Computer Vision (CIFAR-10 Images):</a:t>
            </a:r>
          </a:p>
          <a:p>
            <a:pPr>
              <a:spcAft>
                <a:spcPts val="600"/>
              </a:spcAft>
              <a:defRPr sz="1800"/>
            </a:pPr>
            <a:r>
              <a:t>  • Full dataset baseline: 85% (XGBoost, 2048 features)</a:t>
            </a:r>
          </a:p>
          <a:p>
            <a:pPr>
              <a:spcAft>
                <a:spcPts val="600"/>
              </a:spcAft>
              <a:defRPr sz="1800"/>
            </a:pPr>
            <a:r>
              <a:t>  • DIO optimized: 83.6% on subset (+2.8%, 58.35% reduction)</a:t>
            </a:r>
          </a:p>
          <a:p>
            <a:pPr>
              <a:spcAft>
                <a:spcPts val="600"/>
              </a:spcAft>
              <a:defRPr sz="1800"/>
            </a:pPr>
            <a:r>
              <a:t>  • 2.4× inference speedup for edge deployment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🔑 Unexpected Discoveries:</a:t>
            </a:r>
          </a:p>
          <a:p>
            <a:pPr>
              <a:spcAft>
                <a:spcPts val="600"/>
              </a:spcAft>
              <a:defRPr sz="1800"/>
            </a:pPr>
            <a:r>
              <a:t>  • Optimization overfitting is algorithm-dependent (not universal!)</a:t>
            </a:r>
          </a:p>
          <a:p>
            <a:pPr>
              <a:spcAft>
                <a:spcPts val="600"/>
              </a:spcAft>
              <a:defRPr sz="1800"/>
            </a:pPr>
            <a:r>
              <a:t>  • DIO scales remarkably: 30-D → 2048-D (68× increase)</a:t>
            </a:r>
          </a:p>
          <a:p>
            <a:pPr>
              <a:spcAft>
                <a:spcPts val="600"/>
              </a:spcAft>
              <a:defRPr sz="1800"/>
            </a:pPr>
            <a:r>
              <a:t>  • Even deep learning features have massive redundancy (58%)</a:t>
            </a:r>
          </a:p>
          <a:p>
            <a:pPr>
              <a:spcAft>
                <a:spcPts val="600"/>
              </a:spcAft>
              <a:defRPr sz="1800"/>
            </a:pPr>
          </a:p>
          <a:p>
            <a:pPr>
              <a:spcAft>
                <a:spcPts val="600"/>
              </a:spcAft>
              <a:defRPr sz="1800"/>
            </a:pPr>
            <a:r>
              <a:t>✅ Multi-domain framework proven for medical AI &amp; computer vision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82880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6000" b="1">
                <a:solidFill>
                  <a:srgbClr val="2C3E50"/>
                </a:solidFill>
              </a:defRPr>
            </a:pPr>
            <a: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926080"/>
            <a:ext cx="7315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ECC71"/>
                </a:solidFill>
              </a:defRPr>
            </a:pPr>
            <a:r>
              <a:t>🏆 Best Medical Performance: 96.34% Accuracy</a:t>
            </a:r>
          </a:p>
          <a:p>
            <a:pPr algn="ctr">
              <a:spcBef>
                <a:spcPts val="800"/>
              </a:spcBef>
              <a:defRPr sz="2400">
                <a:solidFill>
                  <a:srgbClr val="3498DB"/>
                </a:solidFill>
              </a:defRPr>
            </a:pPr>
            <a:r>
              <a:t>✅ Cross-Domain Validation: Medical + Vision</a:t>
            </a:r>
          </a:p>
          <a:p>
            <a:pPr algn="ctr">
              <a:spcBef>
                <a:spcPts val="1200"/>
              </a:spcBef>
              <a:defRPr sz="3200">
                <a:solidFill>
                  <a:srgbClr val="2C3E50"/>
                </a:solidFill>
              </a:defRPr>
            </a:pPr>
            <a:r>
              <a:t>Questions &amp; Discussion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303520"/>
            <a:ext cx="7315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/>
            </a:pPr>
            <a:r>
              <a:t>GitHub: amine-dubs/dio-optimization</a:t>
            </a:r>
          </a:p>
          <a:p>
            <a:pPr algn="ctr">
              <a:defRPr sz="1800"/>
            </a:pPr>
            <a:r>
              <a:t>Domains: Medical Classification (96.34%) + Computer Vision (83.6%)</a:t>
            </a:r>
          </a:p>
          <a:p>
            <a:pPr algn="ctr">
              <a:defRPr sz="1800"/>
            </a:pPr>
            <a:r>
              <a:t>Datasets: UCI Breast Cancer + CIFAR-10 ResNet50 Features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[1] El Romeh, A., Mirjalili, S., Šnel, V. (2025). Dholes-Inspired Optimization (DIO). Cluster Computing, Springer. DOI: 10.1007/s10586-025-05543-2. Open-source: github.com/AlyromehDholes-Inspired-Optimization-DIO, MathWorks File Exchange. https://link.springer.com/article/10.1007/s10586-025-05543-2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[2] UCI Machine Learning Repository: Breast Cancer Wisconsin (Diagnostic) Data Set.</a:t>
            </a:r>
          </a:p>
          <a:p>
            <a:pPr>
              <a:spcAft>
                <a:spcPts val="1200"/>
              </a:spcAft>
              <a:defRPr sz="1800"/>
            </a:pPr>
            <a:r>
              <a:t>[3] Krizhevsky, A. (2009). CIFAR-10 Dataset.</a:t>
            </a:r>
          </a:p>
          <a:p>
            <a:pPr>
              <a:spcAft>
                <a:spcPts val="1200"/>
              </a:spcAft>
              <a:defRPr sz="1800"/>
            </a:pPr>
            <a:r>
              <a:t>[4] Chen, T., &amp; Guestrin, C. (2016). XGBoost: A Scalable Tree Boosting System.</a:t>
            </a:r>
          </a:p>
          <a:p>
            <a:pPr>
              <a:spcAft>
                <a:spcPts val="1200"/>
              </a:spcAft>
              <a:defRPr sz="1800"/>
            </a:pPr>
            <a:r>
              <a:t>[5] Breiman, L. (2001). Random Forests. Machine Learning.</a:t>
            </a:r>
          </a:p>
          <a:p>
            <a:pPr>
              <a:spcAft>
                <a:spcPts val="1200"/>
              </a:spcAft>
              <a:defRPr sz="1800"/>
            </a:pPr>
            <a:r>
              <a:t>[6] scikit-learn: Machine Learning in Python.</a:t>
            </a:r>
          </a:p>
          <a:p>
            <a:pPr>
              <a:spcAft>
                <a:spcPts val="1200"/>
              </a:spcAft>
              <a:defRPr sz="1800"/>
            </a:pPr>
            <a:r>
              <a:t>[7] python-pptx documentation.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Introduction: Why This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Breast cancer remains one of the leading causes of death among women globally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Machine learning offers hope, but faces key challenges:</a:t>
            </a:r>
          </a:p>
          <a:p>
            <a:pPr>
              <a:spcAft>
                <a:spcPts val="1200"/>
              </a:spcAft>
              <a:defRPr sz="1800"/>
            </a:pPr>
            <a:r>
              <a:t>  - Medical data often contains 30+ features—which ones truly matter?</a:t>
            </a:r>
          </a:p>
          <a:p>
            <a:pPr>
              <a:spcAft>
                <a:spcPts val="1200"/>
              </a:spcAft>
              <a:defRPr sz="1800"/>
            </a:pPr>
            <a:r>
              <a:t>  - Model performance depends on both features AND hyperparameters</a:t>
            </a:r>
          </a:p>
          <a:p>
            <a:pPr>
              <a:spcAft>
                <a:spcPts val="1200"/>
              </a:spcAft>
              <a:defRPr sz="1800"/>
            </a:pPr>
            <a:r>
              <a:t>  - Optimizing them separately misses crucial interactions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Traditional approach: Pick features first, tune parameters later</a:t>
            </a:r>
          </a:p>
          <a:p>
            <a:pPr>
              <a:spcAft>
                <a:spcPts val="1200"/>
              </a:spcAft>
              <a:defRPr sz="1800"/>
            </a:pPr>
            <a:r>
              <a:t>Problem: What if the best features depend on the parameters?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Our solution: Optimize both simultaneously using nature-inspired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Part 1: Dholes-Inspired Optimization (DIO)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A modern optimization algorithm inspired by nature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Key Topics:</a:t>
            </a:r>
          </a:p>
          <a:p>
            <a:pPr>
              <a:spcAft>
                <a:spcPts val="1200"/>
              </a:spcAft>
              <a:defRPr sz="1800"/>
            </a:pPr>
            <a:r>
              <a:t>  1. History &amp; Origins</a:t>
            </a:r>
          </a:p>
          <a:p>
            <a:pPr>
              <a:spcAft>
                <a:spcPts val="1200"/>
              </a:spcAft>
              <a:defRPr sz="1800"/>
            </a:pPr>
            <a:r>
              <a:t>  2. How DIO Works (The Hunting Strategies)</a:t>
            </a:r>
          </a:p>
          <a:p>
            <a:pPr>
              <a:spcAft>
                <a:spcPts val="1200"/>
              </a:spcAft>
              <a:defRPr sz="1800"/>
            </a:pPr>
            <a:r>
              <a:t>  3. Performance Benchmarks</a:t>
            </a:r>
          </a:p>
          <a:p>
            <a:pPr>
              <a:spcAft>
                <a:spcPts val="1200"/>
              </a:spcAft>
              <a:defRPr sz="1800"/>
            </a:pPr>
            <a:r>
              <a:t>  4. Real-World Applications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1.1 DIO History &amp; Origins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Developed in 2025 by researchers at Torrens University (Australia)</a:t>
            </a:r>
          </a:p>
          <a:p>
            <a:pPr>
              <a:spcAft>
                <a:spcPts val="1200"/>
              </a:spcAft>
              <a:defRPr sz="1800"/>
            </a:pPr>
            <a:r>
              <a:t>  - Lead: Dr. Seyedali Mirjalili (renowned in metaheuristics)</a:t>
            </a:r>
          </a:p>
          <a:p>
            <a:pPr>
              <a:spcAft>
                <a:spcPts val="1200"/>
              </a:spcAft>
              <a:defRPr sz="1800"/>
            </a:pPr>
            <a:r>
              <a:t>  - Team: Ali El Romeh, Václav Šnel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Published in Cluster Computing (Springer)</a:t>
            </a:r>
          </a:p>
          <a:p>
            <a:pPr>
              <a:spcAft>
                <a:spcPts val="1200"/>
              </a:spcAft>
              <a:defRPr sz="1800"/>
            </a:pPr>
            <a:r>
              <a:t>  - DOI: 10.1007/s10586-025-05543-2</a:t>
            </a:r>
          </a:p>
          <a:p>
            <a:pPr>
              <a:spcAft>
                <a:spcPts val="1200"/>
              </a:spcAft>
              <a:defRPr sz="1800"/>
            </a:pPr>
            <a:r>
              <a:t>  - Peer-reviewed, high-impact journal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Why dholes? These wild dogs demonstrate exceptional teamwork:</a:t>
            </a:r>
          </a:p>
          <a:p>
            <a:pPr>
              <a:spcAft>
                <a:spcPts val="1200"/>
              </a:spcAft>
              <a:defRPr sz="1800"/>
            </a:pPr>
            <a:r>
              <a:t>  - Coordinated pack hunting with clear roles</a:t>
            </a:r>
          </a:p>
          <a:p>
            <a:pPr>
              <a:spcAft>
                <a:spcPts val="1200"/>
              </a:spcAft>
              <a:defRPr sz="1800"/>
            </a:pPr>
            <a:r>
              <a:t>  - Flexible strategies adapting to prey behavior</a:t>
            </a:r>
          </a:p>
          <a:p>
            <a:pPr>
              <a:spcAft>
                <a:spcPts val="1200"/>
              </a:spcAft>
              <a:defRPr sz="1800"/>
            </a:pPr>
            <a:r>
              <a:t>  - Balance between individual initiative and group cohesion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Available: GitHub &amp; MATLAB File Exchange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000" b="1">
                <a:solidFill>
                  <a:srgbClr val="2C3E50"/>
                </a:solidFill>
              </a:defRPr>
            </a:pPr>
            <a:r>
              <a:t>1.2 How DIO Works: The Hunting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  <a:defRPr sz="1800"/>
            </a:pPr>
            <a:r>
              <a:t>DIO mimics how dhole packs hunt together:</a:t>
            </a:r>
          </a:p>
          <a:p>
            <a:pPr>
              <a:spcAft>
                <a:spcPts val="1200"/>
              </a:spcAft>
              <a:defRPr sz="1800"/>
            </a:pPr>
          </a:p>
          <a:p>
            <a:pPr>
              <a:spcAft>
                <a:spcPts val="1200"/>
              </a:spcAft>
              <a:defRPr sz="1800"/>
            </a:pPr>
            <a:r>
              <a:t>Three complementary strategies: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